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8"/>
  </p:notesMasterIdLst>
  <p:sldIdLst>
    <p:sldId id="256" r:id="rId2"/>
    <p:sldId id="257" r:id="rId3"/>
    <p:sldId id="260" r:id="rId4"/>
    <p:sldId id="259" r:id="rId5"/>
    <p:sldId id="258" r:id="rId6"/>
    <p:sldId id="264" r:id="rId7"/>
    <p:sldId id="261" r:id="rId8"/>
    <p:sldId id="263" r:id="rId9"/>
    <p:sldId id="270" r:id="rId10"/>
    <p:sldId id="271" r:id="rId11"/>
    <p:sldId id="272" r:id="rId12"/>
    <p:sldId id="273" r:id="rId13"/>
    <p:sldId id="282" r:id="rId14"/>
    <p:sldId id="283" r:id="rId15"/>
    <p:sldId id="284" r:id="rId16"/>
    <p:sldId id="262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 xmlns="">
        <p14:section name="Раздел по умолчанию" id="{492C75EE-098E-4F55-88DD-B312FD0C8E80}">
          <p14:sldIdLst>
            <p14:sldId id="256"/>
            <p14:sldId id="257"/>
            <p14:sldId id="260"/>
            <p14:sldId id="259"/>
            <p14:sldId id="258"/>
            <p14:sldId id="264"/>
            <p14:sldId id="261"/>
            <p14:sldId id="263"/>
            <p14:sldId id="262"/>
            <p14:sldId id="265"/>
            <p14:sldId id="266"/>
            <p14:sldId id="269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31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10F2024-0028-4B3A-9A06-099BA378EDE7}" type="datetimeFigureOut">
              <a:rPr lang="ru-RU" smtClean="0"/>
              <a:pPr/>
              <a:t>01.02.2022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AD4CACF-64AB-41E7-8DD5-5E3C0AA3A4AC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DD3DFE2A-168C-43A6-8F07-099D2B4DF80D}" type="datetime1">
              <a:rPr lang="ru-RU" smtClean="0"/>
              <a:pPr/>
              <a:t>01.02.2022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A0635728-AE0E-41FF-9079-B2AA8F1D5A5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187B93E-11E7-4C25-A05A-720B52758BCA}" type="datetime1">
              <a:rPr lang="ru-RU" smtClean="0"/>
              <a:pPr/>
              <a:t>01.02.2022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0635728-AE0E-41FF-9079-B2AA8F1D5A5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21B86E5-BD5E-4D1D-94A3-86CF33EA60BD}" type="datetime1">
              <a:rPr lang="ru-RU" smtClean="0"/>
              <a:pPr/>
              <a:t>01.02.2022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0635728-AE0E-41FF-9079-B2AA8F1D5A5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5059209-5C50-4D59-9382-4E768C20CBF8}" type="datetime1">
              <a:rPr lang="ru-RU" smtClean="0"/>
              <a:pPr/>
              <a:t>01.02.2022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0635728-AE0E-41FF-9079-B2AA8F1D5A5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387843D-38C7-4A83-900A-FE484B2765A4}" type="datetime1">
              <a:rPr lang="ru-RU" smtClean="0"/>
              <a:pPr/>
              <a:t>01.02.2022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0635728-AE0E-41FF-9079-B2AA8F1D5A5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56A240B-35B5-4AD6-9D2B-2388F04B70BB}" type="datetime1">
              <a:rPr lang="ru-RU" smtClean="0"/>
              <a:pPr/>
              <a:t>01.02.2022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0635728-AE0E-41FF-9079-B2AA8F1D5A5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834120C-796A-4725-90AA-E82BB51832A7}" type="datetime1">
              <a:rPr lang="ru-RU" smtClean="0"/>
              <a:pPr/>
              <a:t>01.02.2022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0635728-AE0E-41FF-9079-B2AA8F1D5A5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C7D44B7-1980-458F-A788-542738BD30E1}" type="datetime1">
              <a:rPr lang="ru-RU" smtClean="0"/>
              <a:pPr/>
              <a:t>01.02.2022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0635728-AE0E-41FF-9079-B2AA8F1D5A5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92A0FDC-1155-4013-8FD4-5894DDC3EB04}" type="datetime1">
              <a:rPr lang="ru-RU" smtClean="0"/>
              <a:pPr/>
              <a:t>01.02.2022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0635728-AE0E-41FF-9079-B2AA8F1D5A5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E67C7C81-057F-4362-BBF8-E39393DAC461}" type="datetime1">
              <a:rPr lang="ru-RU" smtClean="0"/>
              <a:pPr/>
              <a:t>01.02.2022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0635728-AE0E-41FF-9079-B2AA8F1D5A5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1AB364BC-5978-47BA-B914-7AF10EA43C4C}" type="datetime1">
              <a:rPr lang="ru-RU" smtClean="0"/>
              <a:pPr/>
              <a:t>01.02.2022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A0635728-AE0E-41FF-9079-B2AA8F1D5A5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9E2CC26A-21DA-415E-A05E-1B1621E0BF28}" type="datetime1">
              <a:rPr lang="ru-RU" smtClean="0"/>
              <a:pPr/>
              <a:t>01.02.2022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A0635728-AE0E-41FF-9079-B2AA8F1D5A5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/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428605"/>
            <a:ext cx="7772400" cy="1071569"/>
          </a:xfrm>
        </p:spPr>
        <p:txBody>
          <a:bodyPr>
            <a:normAutofit/>
          </a:bodyPr>
          <a:lstStyle/>
          <a:p>
            <a:pPr algn="ctr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Тема 2. Инновационная деятельность и инновационный процесс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5800" y="1785927"/>
            <a:ext cx="7772400" cy="1357322"/>
          </a:xfrm>
        </p:spPr>
        <p:txBody>
          <a:bodyPr/>
          <a:lstStyle/>
          <a:p>
            <a:pPr marL="457200" indent="-457200" algn="l">
              <a:buAutoNum type="arabicPeriod"/>
            </a:pP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Понятие инновационной деятельности</a:t>
            </a:r>
          </a:p>
          <a:p>
            <a:pPr marL="457200" lvl="0" indent="-457200" algn="l">
              <a:buFont typeface="Wingdings 3"/>
              <a:buAutoNum type="arabicPeriod"/>
            </a:pP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Понятие </a:t>
            </a:r>
            <a:r>
              <a:rPr lang="ru-RU" sz="2000" b="1" dirty="0" smtClean="0">
                <a:solidFill>
                  <a:srgbClr val="212529"/>
                </a:solidFill>
                <a:latin typeface="Times New Roman" pitchFamily="18" charset="0"/>
                <a:cs typeface="Times New Roman" pitchFamily="18" charset="0"/>
              </a:rPr>
              <a:t>и</a:t>
            </a:r>
            <a:r>
              <a:rPr lang="ru-RU" sz="2000" b="1" dirty="0" smtClean="0">
                <a:solidFill>
                  <a:srgbClr val="212529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нновационного процесса</a:t>
            </a:r>
          </a:p>
          <a:p>
            <a:pPr marL="457200" indent="-457200" algn="l">
              <a:buAutoNum type="arabicPeriod"/>
            </a:pPr>
            <a:endParaRPr lang="ru-RU" sz="2000" b="1" dirty="0" smtClean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4CF3F-7481-46F6-B0E5-0BB923F7F35D}" type="datetime1">
              <a:rPr lang="ru-RU" smtClean="0"/>
              <a:pPr/>
              <a:t>01.02.2022</a:t>
            </a:fld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35728-AE0E-41FF-9079-B2AA8F1D5A50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428596" y="428604"/>
            <a:ext cx="8429684" cy="59093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Инновационный процесс — это, по существу, процесс преобразования научных знаний в инновацию. Он связан с созданием, освоением, распространением инноваций. Поэтому необходима цело­стная система управления инновациями.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1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</a:t>
            </a: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Факторы, влияющие на инновационный процесс</a:t>
            </a: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На инновационный процесс влияют как положительные, так и отрицательные факторы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К факторам, негативно влияющим на инновационный процесс, можно отнести:</a:t>
            </a: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   недостаток средств финансирования инновационных проектов;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   слабость материально-технической и научной базы организации;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   сопротивление сотрудников к изменению способов деятельности;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-   излишняя централизация организационной структуры;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-   жесткость планирования инновационной деятельности;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-   ориентация на сложившиеся рынки;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-   ориентация на быструю окупаемость инновационной продукции;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-   сложность согласования деятельности участников инновационного процесса.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7D33AC-F58C-4A96-B845-C5745ACBBB51}" type="datetime1">
              <a:rPr lang="ru-RU" smtClean="0"/>
              <a:pPr/>
              <a:t>01.02.2022</a:t>
            </a:fld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35728-AE0E-41FF-9079-B2AA8F1D5A50}" type="slidenum">
              <a:rPr lang="ru-RU" smtClean="0"/>
              <a:pPr/>
              <a:t>10</a:t>
            </a:fld>
            <a:endParaRPr lang="ru-RU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214282" y="214290"/>
            <a:ext cx="8786874" cy="59093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 факторам, положительно влияющим на инновационный процесс, относятся: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—наличие резерва финансовых средств;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—хорошая материально-техническая и научная база организации;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—моральное и материальное поощрение участников инновационной деятельности;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—хороший психологический климат в коллективе;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—гибкость организационной структуры;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—демократический стиль управления;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—преобладание горизонтальных потоков информации;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—допущение формирования целевых рабочих групп.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Признаки, характерные для инновационного процесса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Для инновационного процесса характерны определенные признаки.</a:t>
            </a:r>
          </a:p>
          <a:p>
            <a:pPr lvl="0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1. Системность инновационного процесса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является следствием его целенаправленности, поэтому все организационные единицы инновационного процесса строятся на принципе баланса интересов, определяющем общий вектор развития.</a:t>
            </a:r>
          </a:p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2. Цикличность инновационного процесса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обусловлена многократной обратной связью. Инновация — это такой технико-экономический цикл, в котором использование результатов сферы исследований и разработок непосредственно вызывает технические, организационные и экономические изменения, что оказывает обратное воздействие на деятельность этой сферы. Обратная связь имеет другой характер, если инновация внедряется, но не дает нужного экономического эффекта.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5C58D6-7758-44C2-9678-629E01894B2F}" type="datetime1">
              <a:rPr lang="ru-RU" smtClean="0"/>
              <a:pPr/>
              <a:t>01.02.2022</a:t>
            </a:fld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35728-AE0E-41FF-9079-B2AA8F1D5A50}" type="slidenum">
              <a:rPr lang="ru-RU" smtClean="0"/>
              <a:pPr/>
              <a:t>11</a:t>
            </a:fld>
            <a:endParaRPr lang="ru-RU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Rectangle 1"/>
          <p:cNvSpPr>
            <a:spLocks noChangeArrowheads="1"/>
          </p:cNvSpPr>
          <p:nvPr/>
        </p:nvSpPr>
        <p:spPr bwMode="auto">
          <a:xfrm>
            <a:off x="214282" y="285728"/>
            <a:ext cx="8715436" cy="58785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dirty="0" smtClean="0"/>
              <a:t>     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dirty="0" smtClean="0"/>
              <a:t> 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В этом случае экономическая ситуация ухудшается, объем ресурсов, за счет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которых развивается ин­новационный процесс, сокращается, и в результате процесс останавливается.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3.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Вероятностный характер инновационного процесса проявляется в том, что не всякая начатая программа исследований и разработок имеет шансы на успех, не гарантирован и успех на рынке,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неопределены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перспективы распространения.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Время между появлением изобретения и его использованием (инновационный цикл) меняется в зависимости от технологического уровня, адаптационной способности среды и внешних экономи­ческих условий. Если в высокоразвитых странах продолжительность инновационного цикла состав­ляет 5-6 лет, то в развитых — 5-25, а в развивающихся — 15-25 лет.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4. Инновационный процесс имеет социальную значимость, так как происходит в социальной среде, вызывает к жизни социальные потребности и сопровождается социальными изменениями. При исследовании, планировании и управлении инновационными процессами необходимо учитывать их социальные последствия.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B68AC5-62D5-4689-BB11-66323B60286F}" type="datetime1">
              <a:rPr lang="ru-RU" smtClean="0"/>
              <a:pPr/>
              <a:t>01.02.2022</a:t>
            </a:fld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35728-AE0E-41FF-9079-B2AA8F1D5A50}" type="slidenum">
              <a:rPr lang="ru-RU" smtClean="0"/>
              <a:pPr/>
              <a:t>12</a:t>
            </a:fld>
            <a:endParaRPr lang="ru-RU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https://works.doklad.ru/images/6uO8DTpoJTA/1870fb95.gif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071670" y="1071546"/>
            <a:ext cx="5538804" cy="51435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3793" name="Rectangle 1"/>
          <p:cNvSpPr>
            <a:spLocks noChangeArrowheads="1"/>
          </p:cNvSpPr>
          <p:nvPr/>
        </p:nvSpPr>
        <p:spPr bwMode="auto">
          <a:xfrm rot="10800000" flipV="1">
            <a:off x="357158" y="243949"/>
            <a:ext cx="8143932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Как и любой другой процесс, инновационный процесс имеет свои этапы существования :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9017C-1ED3-4EEE-A40F-B7D5B0F79CDE}" type="datetime1">
              <a:rPr lang="ru-RU" smtClean="0"/>
              <a:pPr/>
              <a:t>01.02.2022</a:t>
            </a:fld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35728-AE0E-41FF-9079-B2AA8F1D5A50}" type="slidenum">
              <a:rPr lang="ru-RU" smtClean="0"/>
              <a:pPr/>
              <a:t>13</a:t>
            </a:fld>
            <a:endParaRPr lang="ru-RU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Rectangle 1"/>
          <p:cNvSpPr>
            <a:spLocks noChangeArrowheads="1"/>
          </p:cNvSpPr>
          <p:nvPr/>
        </p:nvSpPr>
        <p:spPr bwMode="auto">
          <a:xfrm rot="10800000" flipV="1">
            <a:off x="357158" y="288168"/>
            <a:ext cx="8501122" cy="5940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72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 ходе </a:t>
            </a:r>
            <a:r>
              <a:rPr kumimoji="0" lang="ru-RU" sz="20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первого этапа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происходит выдвижение научно-технических идей. Завершаются научно-исследовательские работы обновлением и экспериментальной проверкой новых методов удовлетворения общественных потребностей.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 </a:t>
            </a:r>
            <a:r>
              <a:rPr kumimoji="0" lang="ru-RU" sz="20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втором этапе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выполнение прикладных научно-исследовательских работ связано с высокой вероятностью получения отрицательных результатов, поэтому возникает риск потерь при вложении средств в проведении прикладных НИР.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 </a:t>
            </a:r>
            <a:r>
              <a:rPr kumimoji="0" lang="ru-RU" sz="20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третьем этапе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выполняются опытно-конструкторские и проектно-конструкторские работы, связанные с разработкой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аванпроектов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(</a:t>
            </a:r>
            <a:r>
              <a:rPr kumimoji="0" lang="ru-RU" sz="2000" b="0" i="1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Аванпроект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- это полный проект системы на уровне система / подсистема; обычно на этом этапе требуется лишь ограниченное число испытаний. В дополнение к спецификации функций и задач рассматриваются альтернативные концепции проекта, разрабатываются и рецензируются предварительные чертежи оборудования и описания рабочих процессов. В детальном проекте чертежи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аванпроекта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делаются более подробными, пересматриваются и доводятся до уровня компонентов), эскизно-техническим проектированием, выпуском рабочей конструкторской документации, изготовлением и испытанием опытных образцов.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EBCB99-7D95-4609-A989-5B006CB9EC8B}" type="datetime1">
              <a:rPr lang="ru-RU" smtClean="0"/>
              <a:pPr/>
              <a:t>01.02.2022</a:t>
            </a:fld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35728-AE0E-41FF-9079-B2AA8F1D5A50}" type="slidenum">
              <a:rPr lang="ru-RU" smtClean="0"/>
              <a:pPr/>
              <a:t>14</a:t>
            </a:fld>
            <a:endParaRPr lang="ru-RU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Rectangle 1"/>
          <p:cNvSpPr>
            <a:spLocks noChangeArrowheads="1"/>
          </p:cNvSpPr>
          <p:nvPr/>
        </p:nvSpPr>
        <p:spPr bwMode="auto">
          <a:xfrm>
            <a:off x="500034" y="571480"/>
            <a:ext cx="8143932" cy="37856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72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 </a:t>
            </a:r>
            <a:r>
              <a:rPr kumimoji="0" lang="ru-RU" sz="20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четвертом этапе 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при запуске в производство требуются крупные инвестиции для реконструкции производственных мощностей, подготовки персонала и др. На этом этапе инновационного процесса реакция рынка на нововведения ещё не известна и риски отторжения предлагаемого товара весьма вероятны. На финансирование работ на четвертом этапе, связанных с освоением масштабного производства нового товара и последующее совершенствование технологии за счет нововведений-процессов, потребуется в 6-8 раз больше затрат, чем на расходы, связанные с исследованиями и разработками. Учитывая большие затраты на освоение масштабного производства на данном этапе инновационного процесса проводится эмиссия ценных бумаг, она позволят привлечь дополнительные инвестиции.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ECA93-6F40-40DF-8C40-3B1DD6AC783D}" type="datetime1">
              <a:rPr lang="ru-RU" smtClean="0"/>
              <a:pPr/>
              <a:t>01.02.2022</a:t>
            </a:fld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35728-AE0E-41FF-9079-B2AA8F1D5A50}" type="slidenum">
              <a:rPr lang="ru-RU" smtClean="0"/>
              <a:pPr/>
              <a:t>15</a:t>
            </a:fld>
            <a:endParaRPr lang="ru-RU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39552" y="764704"/>
            <a:ext cx="7704856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Продуктами (результатами) инновационной деятельности, по поводу которых возникают экономические и правовые отношения между субъектами инновационной деятельности, являются: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1. Инновационные проекты, определяющие технологию и результаты освоения конкретных инноваций.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2. Освоенные в различных сферах жизни и деятельности человека процессы, обеспечивающие социально-экономический и экологический эффекты от их реализации.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3. Новые, принципиально новые и значительно улучшенные продукты (товары, работы и услуги) различного характера.  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3A7BA7-5EAB-4D23-8E9D-8D25F08AD986}" type="datetime1">
              <a:rPr lang="ru-RU" smtClean="0"/>
              <a:pPr/>
              <a:t>01.02.2022</a:t>
            </a:fld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35728-AE0E-41FF-9079-B2AA8F1D5A50}" type="slidenum">
              <a:rPr lang="ru-RU" smtClean="0"/>
              <a:pPr/>
              <a:t>16</a:t>
            </a:fld>
            <a:endParaRPr lang="ru-RU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3528" y="357166"/>
            <a:ext cx="8568952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Понятие </a:t>
            </a:r>
            <a:r>
              <a:rPr lang="ru-RU" sz="2400" b="1" smtClean="0">
                <a:latin typeface="Times New Roman" pitchFamily="18" charset="0"/>
                <a:cs typeface="Times New Roman" pitchFamily="18" charset="0"/>
              </a:rPr>
              <a:t>ин</a:t>
            </a:r>
            <a:r>
              <a:rPr lang="ru-RU" sz="2400" b="1" smtClean="0">
                <a:latin typeface="Times New Roman" pitchFamily="18" charset="0"/>
                <a:cs typeface="Times New Roman" pitchFamily="18" charset="0"/>
              </a:rPr>
              <a:t>новационной деятельности</a:t>
            </a:r>
            <a:endParaRPr lang="ru-RU" sz="2400" b="1" dirty="0" smtClean="0"/>
          </a:p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Инновационная 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деятельность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– процесс, направленный на реализацию результатов законченных научных исследований и разработок либо иных научно-технических достижений в новый или усовершенствованный продукт; реализуемый на рынке в новый или усовершенствованный технологический процесс, используемый в практической деятельности, а также связанные с этим дополнительные научные исследования и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разработки.</a:t>
            </a:r>
          </a:p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Инвестиционная деятельность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- одна из видов предпринимательской деятельности, ей присущи такие признаки предпринимательства, как самостоятельность, систематичность, легитимность, имущественная ответственность, регистрация субъекта, ведущего деятельность, инициативность и риск.</a:t>
            </a:r>
          </a:p>
          <a:p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D74F7-F98E-4FCB-B3CF-0D2FD44AFCA0}" type="datetime1">
              <a:rPr lang="ru-RU" smtClean="0"/>
              <a:pPr/>
              <a:t>01.02.2022</a:t>
            </a:fld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35728-AE0E-41FF-9079-B2AA8F1D5A50}" type="slidenum">
              <a:rPr lang="ru-RU" smtClean="0"/>
              <a:pPr/>
              <a:t>2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428604"/>
            <a:ext cx="8640960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     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Несмотря на то, что предпринимательская и инвестиционная деятельность обладают общими признаками, у инвестиционной деятельности есть своя специфика, которая состоит в том, что средства инвестора вкладываются в объекты предпринимательской деятельности с целью извлечения прибыли от использования и эксплуатации этих объектов в будущем.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Отличительные особенности инвестиционной деятельности заключаются в том, что: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    для инвестиционной деятельности законодатель установил двуединую цель (прибыль и достижение положительного социального эффекта);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    предоставил инвестору возможность извлекать прибыль(доход) от использования средств в экономическом, хозяйственном обороте не от собственного имени, а от имени хозяйствующего объекта;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    не требует, поэтому от инвестора регистрации в качестве предпринимателя.</a:t>
            </a:r>
          </a:p>
          <a:p>
            <a:endParaRPr lang="ru-RU" sz="2000" dirty="0" smtClean="0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11E11-42E3-41D4-8662-90280AEB25BC}" type="datetime1">
              <a:rPr lang="ru-RU" smtClean="0"/>
              <a:pPr/>
              <a:t>01.02.2022</a:t>
            </a:fld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35728-AE0E-41FF-9079-B2AA8F1D5A50}" type="slidenum">
              <a:rPr lang="ru-RU" smtClean="0"/>
              <a:pPr/>
              <a:t>3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11560" y="692696"/>
            <a:ext cx="7920880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    Анализ общих и отличительных черт позволяет сделать вывод о том, что общего больше, чем отличий, следовательно, есть все основания рассматривать инвестиционную деятельность как разновидность предпринимательской, имеющую свои особенности.</a:t>
            </a:r>
          </a:p>
          <a:p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Инновационная деятельность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по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разработке, внедрению, освоению и коммерциализации новшеств включает:</a:t>
            </a:r>
          </a:p>
          <a:p>
            <a:pPr marL="457200" indent="-457200">
              <a:buAutoNum type="arabicPeriod"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проведение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научно-исследовательских и конструкторских работ по разработке идеи новшества, проведению лабораторных исследований, изготовлению лабораторных образцов новой продукции, видов новой техники, новых конструкций и изделий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; </a:t>
            </a:r>
          </a:p>
          <a:p>
            <a:pPr marL="457200" indent="-457200">
              <a:buAutoNum type="arabicPeriod"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подбор необходимых видов сырья и материалов для изготовления новых видов продукции;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3.     разработку технологического процесса изготовления новой продукции;</a:t>
            </a:r>
          </a:p>
          <a:p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A53051-E012-4AED-A70F-E5C6BDE81D69}" type="datetime1">
              <a:rPr lang="ru-RU" smtClean="0"/>
              <a:pPr/>
              <a:t>01.02.2022</a:t>
            </a:fld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35728-AE0E-41FF-9079-B2AA8F1D5A50}" type="slidenum">
              <a:rPr lang="ru-RU" smtClean="0"/>
              <a:pPr/>
              <a:t>4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857232"/>
            <a:ext cx="8712968" cy="48628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4. проектирование, изготовление, испытание и освоение образцов техники, необходимой для изготовления продукции;</a:t>
            </a:r>
          </a:p>
          <a:p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5. разработку и внедрение новых организационно-управленческих решений, направленных на реализацию новшеств;</a:t>
            </a:r>
          </a:p>
          <a:p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6. исследование, разработку или приобретение необходимых информационных ресурсов и информационного обеспечения инноваций;</a:t>
            </a:r>
          </a:p>
          <a:p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7. подготовку, обучение, переквалификацию и специальные методы подбора персонала, необходимого для проведения НИОКР;</a:t>
            </a:r>
          </a:p>
          <a:p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8. проведение работ или приобретение необходимой документации по лицензированию, патентованию, приобретению ноу-хау;</a:t>
            </a:r>
          </a:p>
          <a:p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9. организацию и проведение маркетинговых исследований по продвижению инноваций и т.д.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 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A4628-7E2E-4E89-B56B-1A45A38A1CEF}" type="datetime1">
              <a:rPr lang="ru-RU" smtClean="0"/>
              <a:pPr/>
              <a:t>01.02.2022</a:t>
            </a:fld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35728-AE0E-41FF-9079-B2AA8F1D5A50}" type="slidenum">
              <a:rPr lang="ru-RU" smtClean="0"/>
              <a:pPr/>
              <a:t>5</a:t>
            </a:fld>
            <a:endParaRPr lang="ru-RU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 rot="10800000" flipV="1">
            <a:off x="395536" y="-28160"/>
            <a:ext cx="8496944" cy="4062651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rgbClr val="585858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400" b="1" dirty="0" smtClean="0">
              <a:solidFill>
                <a:srgbClr val="585858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585858"/>
                </a:solidFill>
                <a:effectLst/>
                <a:latin typeface="Times New Roman" pitchFamily="18" charset="0"/>
                <a:cs typeface="Times New Roman" pitchFamily="18" charset="0"/>
              </a:rPr>
              <a:t>Объектами инновационной деятельности являются: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/>
            </a:r>
            <a:b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585858"/>
                </a:solidFill>
                <a:effectLst/>
                <a:latin typeface="Times New Roman" pitchFamily="18" charset="0"/>
                <a:cs typeface="Times New Roman" pitchFamily="18" charset="0"/>
              </a:rPr>
              <a:t>      1) инновационные проекты и программы;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585858"/>
                </a:solidFill>
                <a:effectLst/>
                <a:latin typeface="Times New Roman" pitchFamily="18" charset="0"/>
                <a:cs typeface="Times New Roman" pitchFamily="18" charset="0"/>
              </a:rPr>
              <a:t>      2) результаты интеллектуальной творческой  деятельности;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585858"/>
                </a:solidFill>
                <a:effectLst/>
                <a:latin typeface="Times New Roman" pitchFamily="18" charset="0"/>
                <a:cs typeface="Times New Roman" pitchFamily="18" charset="0"/>
              </a:rPr>
              <a:t>      3) технологии, оборудование  и процессы;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2400" dirty="0">
                <a:solidFill>
                  <a:srgbClr val="585858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smtClean="0">
                <a:solidFill>
                  <a:srgbClr val="585858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585858"/>
                </a:solidFill>
                <a:effectLst/>
                <a:latin typeface="Times New Roman" pitchFamily="18" charset="0"/>
                <a:cs typeface="Times New Roman" pitchFamily="18" charset="0"/>
              </a:rPr>
              <a:t>4) инфраструктура производства и предпринимательства;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2400" dirty="0">
                <a:solidFill>
                  <a:srgbClr val="585858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smtClean="0">
                <a:solidFill>
                  <a:srgbClr val="585858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585858"/>
                </a:solidFill>
                <a:effectLst/>
                <a:latin typeface="Times New Roman" pitchFamily="18" charset="0"/>
                <a:cs typeface="Times New Roman" pitchFamily="18" charset="0"/>
              </a:rPr>
              <a:t>5) иные новые организационно-технические, финансово-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2400" dirty="0">
                <a:solidFill>
                  <a:srgbClr val="585858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smtClean="0">
                <a:solidFill>
                  <a:srgbClr val="585858"/>
                </a:solidFill>
                <a:latin typeface="Times New Roman" pitchFamily="18" charset="0"/>
                <a:cs typeface="Times New Roman" pitchFamily="18" charset="0"/>
              </a:rPr>
              <a:t>        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585858"/>
                </a:solidFill>
                <a:effectLst/>
                <a:latin typeface="Times New Roman" pitchFamily="18" charset="0"/>
                <a:cs typeface="Times New Roman" pitchFamily="18" charset="0"/>
              </a:rPr>
              <a:t>экономические решения, существенно улучшающие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2400" dirty="0" smtClean="0">
                <a:solidFill>
                  <a:srgbClr val="585858"/>
                </a:solidFill>
                <a:latin typeface="Times New Roman" pitchFamily="18" charset="0"/>
                <a:cs typeface="Times New Roman" pitchFamily="18" charset="0"/>
              </a:rPr>
              <a:t>         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585858"/>
                </a:solidFill>
                <a:effectLst/>
                <a:latin typeface="Times New Roman" pitchFamily="18" charset="0"/>
                <a:cs typeface="Times New Roman" pitchFamily="18" charset="0"/>
              </a:rPr>
              <a:t>качество и эффективность производственного,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2400" dirty="0">
                <a:solidFill>
                  <a:srgbClr val="585858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smtClean="0">
                <a:solidFill>
                  <a:srgbClr val="585858"/>
                </a:solidFill>
                <a:latin typeface="Times New Roman" pitchFamily="18" charset="0"/>
                <a:cs typeface="Times New Roman" pitchFamily="18" charset="0"/>
              </a:rPr>
              <a:t>        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585858"/>
                </a:solidFill>
                <a:effectLst/>
                <a:latin typeface="Times New Roman" pitchFamily="18" charset="0"/>
                <a:cs typeface="Times New Roman" pitchFamily="18" charset="0"/>
              </a:rPr>
              <a:t>управленческого, коммерческого или иного процесса.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C8E1C3-28CE-4481-B66D-DCA2B4CF2BF0}" type="datetime1">
              <a:rPr lang="ru-RU" smtClean="0"/>
              <a:pPr/>
              <a:t>01.02.2022</a:t>
            </a:fld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35728-AE0E-41FF-9079-B2AA8F1D5A50}" type="slidenum">
              <a:rPr lang="ru-RU" smtClean="0"/>
              <a:pPr/>
              <a:t>6</a:t>
            </a:fld>
            <a:endParaRPr lang="ru-RU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404664"/>
            <a:ext cx="8352928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       Субъектами 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инновационной деятельности являются: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1) физические и юридические лица, создающие и реализующие инновации;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2) специализированные субъекты инновационной деятельности (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технополисы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технологические, промышленные и агропромышленные парки (технопарки), технологические инкубаторы, инновационные фонды, инновационные центры и иные организации инфраструктуры инновационной деятельности), основная деятельность которых направлена на создание инноваций и передачу их в различные области производства и сферы управления обществом;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3) государственные органы, участвующие в регулировании инновационной деятельности;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4) общественные объединения, представляющие и защищающие интересы производителей и потребителей инноваций.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78E536-ECB8-4453-9104-153DFEC0A118}" type="datetime1">
              <a:rPr lang="ru-RU" smtClean="0"/>
              <a:pPr/>
              <a:t>01.02.2022</a:t>
            </a:fld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35728-AE0E-41FF-9079-B2AA8F1D5A50}" type="slidenum">
              <a:rPr lang="ru-RU" smtClean="0"/>
              <a:pPr/>
              <a:t>7</a:t>
            </a:fld>
            <a:endParaRPr lang="ru-RU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7544" y="476672"/>
            <a:ext cx="7992888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Субъекты инновационной деятельности могут выполнять функции заказчиков и(или) исполнителей инновационных проектов и программ, инвесторов, потребителей инноваций, а также организаций, обслуживающих инновационный процесс и содействующих освоению и распространению инноваций.</a:t>
            </a:r>
          </a:p>
          <a:p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F06124-F669-4687-872C-EA32188373BF}" type="datetime1">
              <a:rPr lang="ru-RU" smtClean="0"/>
              <a:pPr/>
              <a:t>01.02.2022</a:t>
            </a:fld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35728-AE0E-41FF-9079-B2AA8F1D5A50}" type="slidenum">
              <a:rPr lang="ru-RU" smtClean="0"/>
              <a:pPr/>
              <a:t>8</a:t>
            </a:fld>
            <a:endParaRPr lang="ru-RU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285721" y="3067168"/>
          <a:ext cx="8572560" cy="4500421"/>
        </p:xfrm>
        <a:graphic>
          <a:graphicData uri="http://schemas.openxmlformats.org/drawingml/2006/table">
            <a:tbl>
              <a:tblPr/>
              <a:tblGrid>
                <a:gridCol w="2685136"/>
                <a:gridCol w="3036115"/>
                <a:gridCol w="2851309"/>
              </a:tblGrid>
              <a:tr h="29082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b="1" dirty="0">
                          <a:latin typeface="Times New Roman"/>
                          <a:ea typeface="Times New Roman"/>
                          <a:cs typeface="Times New Roman"/>
                        </a:rPr>
                        <a:t>Параметры</a:t>
                      </a:r>
                      <a:endParaRPr lang="ru-RU" sz="18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b="1" dirty="0">
                          <a:latin typeface="Times New Roman"/>
                          <a:ea typeface="Times New Roman"/>
                          <a:cs typeface="Times New Roman"/>
                        </a:rPr>
                        <a:t>Инновационный процесс</a:t>
                      </a:r>
                      <a:endParaRPr lang="ru-RU" sz="18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b="1" dirty="0">
                          <a:latin typeface="Times New Roman"/>
                          <a:ea typeface="Times New Roman"/>
                          <a:cs typeface="Times New Roman"/>
                        </a:rPr>
                        <a:t>Текущая деятельность</a:t>
                      </a:r>
                      <a:endParaRPr lang="ru-RU" sz="18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0133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Цель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Удовлетворение новой потребности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Удовлетворение       сложившейся потребности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082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Риск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Высокий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Низкий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0017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Тип процесса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Дискретный </a:t>
                      </a:r>
                      <a:r>
                        <a:rPr lang="ru-RU" sz="1400" baseline="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- </a:t>
                      </a:r>
                      <a:r>
                        <a:rPr lang="ru-RU" sz="1400" b="0" i="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</a:t>
                      </a:r>
                      <a:r>
                        <a:rPr lang="ru-RU" sz="1400" b="0" i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рерывистый, дробный, состоящий из отдельных частей</a:t>
                      </a:r>
                      <a:r>
                        <a:rPr lang="ru-RU" sz="1400" b="0" i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Непрерывный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1089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 smtClean="0">
                          <a:latin typeface="Times New Roman"/>
                          <a:ea typeface="Times New Roman"/>
                          <a:cs typeface="Times New Roman"/>
                        </a:rPr>
                        <a:t>Управляемость  (</a:t>
                      </a:r>
                      <a:r>
                        <a:rPr lang="kk-KZ" sz="1400" dirty="0" smtClean="0"/>
                        <a:t>бақылау мүмкіндігі)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Низкая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Высокая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0133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Результат для системы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Переход на новый уровень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Сохранение на прежнем уровне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30541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Отношение к текущим </a:t>
                      </a:r>
                      <a:r>
                        <a:rPr lang="ru-RU" sz="1400" dirty="0" smtClean="0">
                          <a:latin typeface="Times New Roman"/>
                          <a:ea typeface="Times New Roman"/>
                          <a:cs typeface="Times New Roman"/>
                        </a:rPr>
                        <a:t>интересам 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участников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Противоречит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Соответствует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073" name="Rectangle 1"/>
          <p:cNvSpPr>
            <a:spLocks noChangeArrowheads="1"/>
          </p:cNvSpPr>
          <p:nvPr/>
        </p:nvSpPr>
        <p:spPr bwMode="auto">
          <a:xfrm>
            <a:off x="285720" y="214290"/>
            <a:ext cx="8215370" cy="27699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Segoe UI" pitchFamily="34" charset="0"/>
                <a:ea typeface="Times New Roman" pitchFamily="18" charset="0"/>
                <a:cs typeface="Segoe UI" pitchFamily="34" charset="0"/>
              </a:rPr>
              <a:t>      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b="1" dirty="0" smtClean="0">
                <a:solidFill>
                  <a:srgbClr val="212529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</a:t>
            </a:r>
            <a:r>
              <a:rPr lang="ru-RU" sz="1200" b="1" dirty="0" smtClean="0">
                <a:solidFill>
                  <a:srgbClr val="212529"/>
                </a:solidFill>
                <a:latin typeface="Segoe UI" pitchFamily="34" charset="0"/>
                <a:ea typeface="Times New Roman" pitchFamily="18" charset="0"/>
                <a:cs typeface="Segoe UI" pitchFamily="34" charset="0"/>
              </a:rPr>
              <a:t>. 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Инновационный процесс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b="1" dirty="0" smtClean="0">
                <a:solidFill>
                  <a:srgbClr val="212529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Инновационный процесс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 теории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инноватики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определяется совокупностью работ инновационной деятельности, которые регламентированы этапами их организации, ресурсного обеспечения от зарождения перспективной идеи до создания новых продуктов, услуг или техники, их коммерциали­зации в условиях конкуренции.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Для того чтобы лучше понять суть инновационного процесса и его отличие от обычной текущей деятельности, можно воспользоваться  следующей таблицей.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Сравнение инновационного процесса и текущей деятельности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F1D3D8-3570-4B01-9A6E-1389CDE2F636}" type="datetime1">
              <a:rPr lang="ru-RU" smtClean="0"/>
              <a:pPr/>
              <a:t>01.02.2022</a:t>
            </a:fld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35728-AE0E-41FF-9079-B2AA8F1D5A50}" type="slidenum">
              <a:rPr lang="ru-RU" smtClean="0"/>
              <a:pPr/>
              <a:t>9</a:t>
            </a:fld>
            <a:endParaRPr lang="ru-RU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412</TotalTime>
  <Words>1081</Words>
  <Application>Microsoft Office PowerPoint</Application>
  <PresentationFormat>Экран (4:3)</PresentationFormat>
  <Paragraphs>133</Paragraphs>
  <Slides>16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Открытая</vt:lpstr>
      <vt:lpstr>Тема 2. Инновационная деятельность и инновационный процесс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 2. Инновационная деятельность и инновационный процесс</dc:title>
  <dc:creator>user</dc:creator>
  <cp:lastModifiedBy>Lenovo</cp:lastModifiedBy>
  <cp:revision>44</cp:revision>
  <dcterms:created xsi:type="dcterms:W3CDTF">2015-09-10T15:18:31Z</dcterms:created>
  <dcterms:modified xsi:type="dcterms:W3CDTF">2022-02-01T03:46:30Z</dcterms:modified>
</cp:coreProperties>
</file>